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147481819" r:id="rId4"/>
    <p:sldId id="2147481889" r:id="rId5"/>
    <p:sldId id="2147481891" r:id="rId6"/>
    <p:sldId id="2147481892" r:id="rId7"/>
    <p:sldId id="21474818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3A5BB-02E7-43AF-A731-1CF632F32258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B837D-C373-4396-A423-34AEB049A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82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that has been true for our business as well. We have been leading the way with Copilots in every Dynamics 365 application – making every application from business central to sales, service, finance, and supply chain management - the democratizing force that empowers every business to dramatically boost productivity through seamlessly infused AI workflows. </a:t>
            </a: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for that purpose, we have introduced Dynamics 365 Copilot, as the world’s first AI copilot natively built-in to both CRM and ERP applications.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33450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Let’s roll the video… </a:t>
            </a:r>
            <a:endParaRPr lang="en-US" sz="180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EBF2EA-E578-431E-BD5B-A94F6E005A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7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1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44D73-F35E-479E-A61B-829687626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47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39CF-9014-B949-D802-E8991AE2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F13DA-49AD-A17D-0E0E-68175386B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A2B1-B361-E882-94C1-EC16E44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F799-2E63-B186-38D2-42FF1ED0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1DFA4-B4A4-116B-E74D-C7C39995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2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AB9-91C8-5033-22BC-40A2891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FBBC1-E1A1-A827-37DE-A8C612FB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0312C-558E-2A32-3051-D3F2230D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281-0E2B-515B-7042-7A71FB58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F9EF-1F74-FEB3-C108-C60790BB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732EF-3866-8ED7-10ED-88F7CB4E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69AE6-2FCB-8363-3E49-CAE132E8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39F2-C81B-C7D7-FA99-4B1FDEE7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B1BE-6F8F-961B-3411-6DA3576B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BA00-CDEC-FB7D-9AE9-A683743E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F36209-EDA4-1AA4-BE2F-94A49584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F22BE466-3987-8E20-5C93-D96FD6402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7DE68-B90B-169C-8BC2-CD6066BD97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2903" y="2747989"/>
            <a:ext cx="578560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FAED5E-4D3E-3BC4-E004-437D9C4603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87" y="428"/>
            <a:ext cx="12187625" cy="68571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D4EC8E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B7258F0B-B819-771F-E43A-118C7693F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53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372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81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29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804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7621-8749-D24A-BC51-DA5D2C1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F53A-3B50-54A8-49E5-8D9CE9289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8599-CF21-ACDD-5455-1493961E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B2A5-DF58-78F1-8584-A88362C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1C41-C046-32AE-0439-7FB283E4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215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0327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9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407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3130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468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3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000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15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7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5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2691-EAA6-BF9D-D57E-4E5DE8B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458CD-9018-9E05-0406-C3898FA9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9047-E91C-D86A-EB97-362B6465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92885-7E07-EB80-2C94-FEB394ED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7F5B-083D-1831-247A-38256E25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1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50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782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19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639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2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94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6986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393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0114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71336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ED6-FDE4-0AED-9001-0D835A08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F12D0-4E71-BC22-A565-1540A55D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4D64-16A5-9976-0F35-7C2B53355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86B4-47D5-F77E-4026-B2385AE7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4224-EAF0-F4BF-7ACD-CBBD662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21EF7-44B5-3178-2A52-95F5FD9E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87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63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98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046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125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82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3499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91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5812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553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7FC2-0F84-AC48-92FE-CBB02B18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498E-05AD-1800-B911-2813603E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13696-82D2-121C-AB4A-D56BE1FE6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44928-5A7D-F2FA-E00C-FEDB3E5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399-B7A1-931C-F5E4-21A139E63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57174-EA0F-8C77-88F4-A889872F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E8C54-BC26-7207-B874-FC5E908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D2EA8-22A0-F94A-370F-C48EC68C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241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522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219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1836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46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98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6607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46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5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6646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5F13-76C9-1277-D905-57DCEE57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85E5B-F12E-1E0D-A4B0-BB33ED8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7A76-728C-2CB4-0AEB-B41B61EA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FE75E-F2E5-6CA1-AB8A-B0632D7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827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1018520" cy="49244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3F2F133-4145-97E0-D394-75E116C32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3558"/>
            <a:ext cx="41148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4DB8E-3FE9-43F5-E483-E1E51E1A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7086" y="6513558"/>
            <a:ext cx="2743200" cy="20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9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7C475-CBC6-4A3E-B3C8-4036003ACAC9}" type="slidenum">
              <a:rPr kumimoji="0" lang="en-US" sz="889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9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37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308">
          <p15:clr>
            <a:srgbClr val="A4A3A4"/>
          </p15:clr>
        </p15:guide>
        <p15:guide id="7" pos="380">
          <p15:clr>
            <a:srgbClr val="A4A3A4"/>
          </p15:clr>
        </p15:guide>
        <p15:guide id="8" pos="542">
          <p15:clr>
            <a:srgbClr val="A4A3A4"/>
          </p15:clr>
        </p15:guide>
        <p15:guide id="9" pos="615">
          <p15:clr>
            <a:srgbClr val="A4A3A4"/>
          </p15:clr>
        </p15:guide>
        <p15:guide id="10" pos="777">
          <p15:clr>
            <a:srgbClr val="A4A3A4"/>
          </p15:clr>
        </p15:guide>
        <p15:guide id="11" pos="850">
          <p15:clr>
            <a:srgbClr val="A4A3A4"/>
          </p15:clr>
        </p15:guide>
        <p15:guide id="12" pos="1012">
          <p15:clr>
            <a:srgbClr val="A4A3A4"/>
          </p15:clr>
        </p15:guide>
        <p15:guide id="13" pos="1084">
          <p15:clr>
            <a:srgbClr val="A4A3A4"/>
          </p15:clr>
        </p15:guide>
        <p15:guide id="14" pos="1246">
          <p15:clr>
            <a:srgbClr val="A4A3A4"/>
          </p15:clr>
        </p15:guide>
        <p15:guide id="15" pos="1319">
          <p15:clr>
            <a:srgbClr val="A4A3A4"/>
          </p15:clr>
        </p15:guide>
        <p15:guide id="16" pos="1481">
          <p15:clr>
            <a:srgbClr val="A4A3A4"/>
          </p15:clr>
        </p15:guide>
        <p15:guide id="17" pos="1553">
          <p15:clr>
            <a:srgbClr val="A4A3A4"/>
          </p15:clr>
        </p15:guide>
        <p15:guide id="18" pos="1716">
          <p15:clr>
            <a:srgbClr val="A4A3A4"/>
          </p15:clr>
        </p15:guide>
        <p15:guide id="19" pos="1788">
          <p15:clr>
            <a:srgbClr val="A4A3A4"/>
          </p15:clr>
        </p15:guide>
        <p15:guide id="20" pos="1950">
          <p15:clr>
            <a:srgbClr val="A4A3A4"/>
          </p15:clr>
        </p15:guide>
        <p15:guide id="21" pos="2022">
          <p15:clr>
            <a:srgbClr val="A4A3A4"/>
          </p15:clr>
        </p15:guide>
        <p15:guide id="22" pos="2184">
          <p15:clr>
            <a:srgbClr val="A4A3A4"/>
          </p15:clr>
        </p15:guide>
        <p15:guide id="23" pos="2257">
          <p15:clr>
            <a:srgbClr val="A4A3A4"/>
          </p15:clr>
        </p15:guide>
        <p15:guide id="24" pos="2419">
          <p15:clr>
            <a:srgbClr val="A4A3A4"/>
          </p15:clr>
        </p15:guide>
        <p15:guide id="25" pos="2492">
          <p15:clr>
            <a:srgbClr val="A4A3A4"/>
          </p15:clr>
        </p15:guide>
        <p15:guide id="26" pos="2653">
          <p15:clr>
            <a:srgbClr val="A4A3A4"/>
          </p15:clr>
        </p15:guide>
        <p15:guide id="27" pos="2725">
          <p15:clr>
            <a:srgbClr val="A4A3A4"/>
          </p15:clr>
        </p15:guide>
        <p15:guide id="28" orient="horz" pos="453">
          <p15:clr>
            <a:srgbClr val="5ACBF0"/>
          </p15:clr>
        </p15:guide>
        <p15:guide id="29" orient="horz" pos="636">
          <p15:clr>
            <a:srgbClr val="5ACBF0"/>
          </p15:clr>
        </p15:guide>
        <p15:guide id="30" orient="horz" pos="144">
          <p15:clr>
            <a:srgbClr val="5ACBF0"/>
          </p15:clr>
        </p15:guide>
        <p15:guide id="31" pos="3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7D94B-E177-1368-D54A-380DD536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CF3B-FBCA-282F-05AD-7462D6E9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6C65-FA5C-F6EB-2457-A177CE19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85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E1F6-14CB-69CC-722D-065FABB8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3702-615C-E81D-3494-2F1DC988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A64B3-875A-9C6B-B2DF-5A401CA4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FECD5-096A-83A8-8EF0-6B389256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7934F-9A1F-F542-B8B0-D434DCFA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FE43E-C13B-E368-7B28-51EF95F3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BE1B-4251-5E43-757B-329EF455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1EEF8-6C72-DF79-9674-773A3F9DF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1CE2A-4743-C59D-41A5-64788A273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1A45-D4DA-5B00-7E52-5B6E4A2E4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42AD5-69CE-A907-C756-FF9F0268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C7463-FF02-DFDC-F515-D699DE2E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5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EA3F8-6F92-1B80-7C3A-E81C6385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6021-9B9E-E28B-3846-608D3A75A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FAB2D-C9A2-42DA-D971-EE8F132D2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C3F38-71D2-422C-AB93-45F2D03C01EF}" type="datetimeFigureOut">
              <a:rPr lang="en-GB" smtClean="0"/>
              <a:t>11/02/2024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1C76-C883-DEE1-F61E-DFBB24BEA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4302B-59F2-D8CA-FD69-666B6C33E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A35D4-2516-4CA8-AAAE-FF2E4C75F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5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21" Type="http://schemas.openxmlformats.org/officeDocument/2006/relationships/image" Target="../media/image57.sv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38.pn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1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21" Type="http://schemas.openxmlformats.org/officeDocument/2006/relationships/image" Target="../media/image57.sv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38.pn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1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1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7.svg"/><Relationship Id="rId11" Type="http://schemas.openxmlformats.org/officeDocument/2006/relationships/image" Target="../media/image53.svg"/><Relationship Id="rId5" Type="http://schemas.openxmlformats.org/officeDocument/2006/relationships/image" Target="../media/image46.png"/><Relationship Id="rId15" Type="http://schemas.openxmlformats.org/officeDocument/2006/relationships/image" Target="../media/image59.svg"/><Relationship Id="rId10" Type="http://schemas.openxmlformats.org/officeDocument/2006/relationships/image" Target="../media/image52.png"/><Relationship Id="rId4" Type="http://schemas.openxmlformats.org/officeDocument/2006/relationships/image" Target="../media/image45.svg"/><Relationship Id="rId9" Type="http://schemas.openxmlformats.org/officeDocument/2006/relationships/image" Target="../media/image61.png"/><Relationship Id="rId1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4.svg"/><Relationship Id="rId3" Type="http://schemas.openxmlformats.org/officeDocument/2006/relationships/image" Target="../media/image46.png"/><Relationship Id="rId7" Type="http://schemas.openxmlformats.org/officeDocument/2006/relationships/image" Target="../media/image5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2.png"/><Relationship Id="rId11" Type="http://schemas.openxmlformats.org/officeDocument/2006/relationships/image" Target="../media/image63.svg"/><Relationship Id="rId5" Type="http://schemas.openxmlformats.org/officeDocument/2006/relationships/image" Target="../media/image62.emf"/><Relationship Id="rId15" Type="http://schemas.openxmlformats.org/officeDocument/2006/relationships/image" Target="../media/image51.svg"/><Relationship Id="rId10" Type="http://schemas.openxmlformats.org/officeDocument/2006/relationships/image" Target="../media/image44.png"/><Relationship Id="rId4" Type="http://schemas.openxmlformats.org/officeDocument/2006/relationships/image" Target="../media/image47.svg"/><Relationship Id="rId9" Type="http://schemas.openxmlformats.org/officeDocument/2006/relationships/image" Target="../media/image59.sv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35F3-6F9F-9571-FFB4-962DCE6B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F03CC-3EF6-3FEB-8C77-C67D90513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3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A658C0F0-F77D-376D-2F34-D17DFB1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23036"/>
            <a:ext cx="11018520" cy="430887"/>
          </a:xfrm>
        </p:spPr>
        <p:txBody>
          <a:bodyPr anchor="ctr"/>
          <a:lstStyle/>
          <a:p>
            <a:pPr algn="ctr"/>
            <a:r>
              <a:rPr lang="en-US" sz="2800">
                <a:gradFill flip="none" rotWithShape="1">
                  <a:gsLst>
                    <a:gs pos="61000">
                      <a:srgbClr val="0078D4"/>
                    </a:gs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10800000" scaled="1"/>
                  <a:tileRect/>
                </a:gradFill>
              </a:rPr>
              <a:t>A complete, unified suite of leading CRM and ERP applications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70F02E31-C635-42BD-98CC-A1E2927A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4" y="1127722"/>
            <a:ext cx="11032236" cy="4077533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80" tIns="252000" rIns="182880" bIns="25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90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BE93A-4875-4322-575B-6137A1726A0E}"/>
              </a:ext>
            </a:extLst>
          </p:cNvPr>
          <p:cNvSpPr txBox="1"/>
          <p:nvPr/>
        </p:nvSpPr>
        <p:spPr>
          <a:xfrm>
            <a:off x="4415332" y="1875518"/>
            <a:ext cx="423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Dynamics 365</a:t>
            </a:r>
            <a:endParaRPr kumimoji="0" lang="en-CA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37" name="Group 36" descr="Dynamics 365&#10;Sales">
            <a:extLst>
              <a:ext uri="{FF2B5EF4-FFF2-40B4-BE49-F238E27FC236}">
                <a16:creationId xmlns:a16="http://schemas.microsoft.com/office/drawing/2014/main" id="{CB607043-5C6A-A518-A86A-C77147131775}"/>
              </a:ext>
            </a:extLst>
          </p:cNvPr>
          <p:cNvGrpSpPr/>
          <p:nvPr/>
        </p:nvGrpSpPr>
        <p:grpSpPr>
          <a:xfrm>
            <a:off x="1985295" y="3390754"/>
            <a:ext cx="1463040" cy="1027970"/>
            <a:chOff x="977140" y="3241240"/>
            <a:chExt cx="1463040" cy="1027970"/>
          </a:xfrm>
        </p:grpSpPr>
        <p:sp>
          <p:nvSpPr>
            <p:cNvPr id="38" name="Rectangle 1243">
              <a:extLst>
                <a:ext uri="{FF2B5EF4-FFF2-40B4-BE49-F238E27FC236}">
                  <a16:creationId xmlns:a16="http://schemas.microsoft.com/office/drawing/2014/main" id="{014F7406-21CF-06CB-DB46-AFCB69198AD6}"/>
                </a:ext>
              </a:extLst>
            </p:cNvPr>
            <p:cNvSpPr/>
            <p:nvPr/>
          </p:nvSpPr>
          <p:spPr bwMode="auto">
            <a:xfrm>
              <a:off x="977140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Sales</a:t>
              </a:r>
            </a:p>
          </p:txBody>
        </p:sp>
        <p:pic>
          <p:nvPicPr>
            <p:cNvPr id="39" name="!! sales" descr="icon">
              <a:extLst>
                <a:ext uri="{FF2B5EF4-FFF2-40B4-BE49-F238E27FC236}">
                  <a16:creationId xmlns:a16="http://schemas.microsoft.com/office/drawing/2014/main" id="{9CBF0C04-2FFC-A284-ABB8-576C10ED18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17411" y="3241240"/>
              <a:ext cx="382498" cy="382498"/>
            </a:xfrm>
            <a:prstGeom prst="rect">
              <a:avLst/>
            </a:prstGeom>
          </p:spPr>
        </p:pic>
      </p:grpSp>
      <p:grpSp>
        <p:nvGrpSpPr>
          <p:cNvPr id="34" name="Group 33" descr="Dynamics 365&#10;Customer Insights">
            <a:extLst>
              <a:ext uri="{FF2B5EF4-FFF2-40B4-BE49-F238E27FC236}">
                <a16:creationId xmlns:a16="http://schemas.microsoft.com/office/drawing/2014/main" id="{454780C7-9467-0AD6-5C4F-90D53E6119EE}"/>
              </a:ext>
            </a:extLst>
          </p:cNvPr>
          <p:cNvGrpSpPr/>
          <p:nvPr/>
        </p:nvGrpSpPr>
        <p:grpSpPr>
          <a:xfrm>
            <a:off x="6798508" y="3398034"/>
            <a:ext cx="1463040" cy="1020690"/>
            <a:chOff x="2589124" y="3248520"/>
            <a:chExt cx="1463040" cy="1020690"/>
          </a:xfrm>
        </p:grpSpPr>
        <p:pic>
          <p:nvPicPr>
            <p:cNvPr id="35" name="!! customer insights" descr="icon">
              <a:extLst>
                <a:ext uri="{FF2B5EF4-FFF2-40B4-BE49-F238E27FC236}">
                  <a16:creationId xmlns:a16="http://schemas.microsoft.com/office/drawing/2014/main" id="{5821F1E4-4D58-7AE0-49EC-ED3E3988DB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136673" y="3248520"/>
              <a:ext cx="367942" cy="367939"/>
            </a:xfrm>
            <a:prstGeom prst="rect">
              <a:avLst/>
            </a:prstGeom>
            <a:effectLst/>
          </p:spPr>
        </p:pic>
        <p:sp>
          <p:nvSpPr>
            <p:cNvPr id="36" name="Rectangle 1243">
              <a:extLst>
                <a:ext uri="{FF2B5EF4-FFF2-40B4-BE49-F238E27FC236}">
                  <a16:creationId xmlns:a16="http://schemas.microsoft.com/office/drawing/2014/main" id="{716B95A9-19BC-4DDF-8941-366DBA9FE5A8}"/>
                </a:ext>
              </a:extLst>
            </p:cNvPr>
            <p:cNvSpPr/>
            <p:nvPr/>
          </p:nvSpPr>
          <p:spPr bwMode="auto">
            <a:xfrm>
              <a:off x="2589124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Customer Insights</a:t>
              </a:r>
            </a:p>
          </p:txBody>
        </p:sp>
      </p:grpSp>
      <p:grpSp>
        <p:nvGrpSpPr>
          <p:cNvPr id="20" name="Group 19" descr="Dynamics 365 Customer Service">
            <a:extLst>
              <a:ext uri="{FF2B5EF4-FFF2-40B4-BE49-F238E27FC236}">
                <a16:creationId xmlns:a16="http://schemas.microsoft.com/office/drawing/2014/main" id="{6F04BAB7-0360-551F-A49E-1B67466E1967}"/>
              </a:ext>
            </a:extLst>
          </p:cNvPr>
          <p:cNvGrpSpPr/>
          <p:nvPr/>
        </p:nvGrpSpPr>
        <p:grpSpPr>
          <a:xfrm>
            <a:off x="3561207" y="3385158"/>
            <a:ext cx="1463040" cy="1033566"/>
            <a:chOff x="4201108" y="3235644"/>
            <a:chExt cx="1463040" cy="1033566"/>
          </a:xfrm>
        </p:grpSpPr>
        <p:pic>
          <p:nvPicPr>
            <p:cNvPr id="22" name="!! customer service" descr="icon">
              <a:extLst>
                <a:ext uri="{FF2B5EF4-FFF2-40B4-BE49-F238E27FC236}">
                  <a16:creationId xmlns:a16="http://schemas.microsoft.com/office/drawing/2014/main" id="{517E93F1-1AB8-671A-6BC9-CA67863B1C2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735783" y="3235644"/>
              <a:ext cx="393691" cy="393691"/>
            </a:xfrm>
            <a:prstGeom prst="rect">
              <a:avLst/>
            </a:prstGeom>
            <a:effectLst/>
          </p:spPr>
        </p:pic>
        <p:sp>
          <p:nvSpPr>
            <p:cNvPr id="33" name="Rectangle 1243">
              <a:extLst>
                <a:ext uri="{FF2B5EF4-FFF2-40B4-BE49-F238E27FC236}">
                  <a16:creationId xmlns:a16="http://schemas.microsoft.com/office/drawing/2014/main" id="{AFC7E7DB-2065-BF93-5D6B-18B2DF5975D7}"/>
                </a:ext>
              </a:extLst>
            </p:cNvPr>
            <p:cNvSpPr/>
            <p:nvPr/>
          </p:nvSpPr>
          <p:spPr bwMode="auto">
            <a:xfrm>
              <a:off x="4201108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Customer Service</a:t>
              </a:r>
            </a:p>
          </p:txBody>
        </p:sp>
      </p:grpSp>
      <p:grpSp>
        <p:nvGrpSpPr>
          <p:cNvPr id="10" name="Group 9" descr="Dynamics 365 &#10;Field Service">
            <a:extLst>
              <a:ext uri="{FF2B5EF4-FFF2-40B4-BE49-F238E27FC236}">
                <a16:creationId xmlns:a16="http://schemas.microsoft.com/office/drawing/2014/main" id="{246D0B19-70DD-2FDA-950A-7E7EE189756E}"/>
              </a:ext>
            </a:extLst>
          </p:cNvPr>
          <p:cNvGrpSpPr/>
          <p:nvPr/>
        </p:nvGrpSpPr>
        <p:grpSpPr>
          <a:xfrm>
            <a:off x="5137119" y="3385158"/>
            <a:ext cx="1463040" cy="1033566"/>
            <a:chOff x="5813092" y="3235644"/>
            <a:chExt cx="1463040" cy="1033566"/>
          </a:xfrm>
        </p:grpSpPr>
        <p:pic>
          <p:nvPicPr>
            <p:cNvPr id="11" name="!! field service" descr="icon">
              <a:extLst>
                <a:ext uri="{FF2B5EF4-FFF2-40B4-BE49-F238E27FC236}">
                  <a16:creationId xmlns:a16="http://schemas.microsoft.com/office/drawing/2014/main" id="{6B609F2E-B48C-EC5C-A188-B3C3CBC97B8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47767" y="3235644"/>
              <a:ext cx="393691" cy="39369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B9285-A066-7858-D77A-94B3D489B62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5813092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Field Service</a:t>
              </a:r>
            </a:p>
          </p:txBody>
        </p:sp>
      </p:grpSp>
      <p:grpSp>
        <p:nvGrpSpPr>
          <p:cNvPr id="14" name="Group 13" descr="Dynamics 365 Finance">
            <a:extLst>
              <a:ext uri="{FF2B5EF4-FFF2-40B4-BE49-F238E27FC236}">
                <a16:creationId xmlns:a16="http://schemas.microsoft.com/office/drawing/2014/main" id="{2FE6415F-BD03-D4EF-08EC-0BBC95DD4F6A}"/>
              </a:ext>
            </a:extLst>
          </p:cNvPr>
          <p:cNvGrpSpPr/>
          <p:nvPr/>
        </p:nvGrpSpPr>
        <p:grpSpPr>
          <a:xfrm>
            <a:off x="8288943" y="3396416"/>
            <a:ext cx="1463040" cy="1022308"/>
            <a:chOff x="7425076" y="3246902"/>
            <a:chExt cx="1463040" cy="1022308"/>
          </a:xfrm>
        </p:grpSpPr>
        <p:pic>
          <p:nvPicPr>
            <p:cNvPr id="15" name="!! finance" descr="icon">
              <a:extLst>
                <a:ext uri="{FF2B5EF4-FFF2-40B4-BE49-F238E27FC236}">
                  <a16:creationId xmlns:a16="http://schemas.microsoft.com/office/drawing/2014/main" id="{4E691825-7595-49D4-8876-BE1BF519B3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971009" y="3246902"/>
              <a:ext cx="371174" cy="371174"/>
            </a:xfrm>
            <a:prstGeom prst="rect">
              <a:avLst/>
            </a:prstGeom>
          </p:spPr>
        </p:pic>
        <p:sp>
          <p:nvSpPr>
            <p:cNvPr id="16" name="Rectangle 1243">
              <a:extLst>
                <a:ext uri="{FF2B5EF4-FFF2-40B4-BE49-F238E27FC236}">
                  <a16:creationId xmlns:a16="http://schemas.microsoft.com/office/drawing/2014/main" id="{BD7EE018-F734-5FCC-4F35-8299E6E1EC90}"/>
                </a:ext>
              </a:extLst>
            </p:cNvPr>
            <p:cNvSpPr/>
            <p:nvPr/>
          </p:nvSpPr>
          <p:spPr bwMode="auto">
            <a:xfrm>
              <a:off x="7425076" y="3899878"/>
              <a:ext cx="1463040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Finance</a:t>
              </a:r>
            </a:p>
          </p:txBody>
        </p:sp>
      </p:grpSp>
      <p:grpSp>
        <p:nvGrpSpPr>
          <p:cNvPr id="17" name="Group 16" descr="Dynamics 365 &#10;Supply Chain Management">
            <a:extLst>
              <a:ext uri="{FF2B5EF4-FFF2-40B4-BE49-F238E27FC236}">
                <a16:creationId xmlns:a16="http://schemas.microsoft.com/office/drawing/2014/main" id="{EFDB1125-16CC-ACF4-217D-D89323CCBFA2}"/>
              </a:ext>
            </a:extLst>
          </p:cNvPr>
          <p:cNvGrpSpPr/>
          <p:nvPr/>
        </p:nvGrpSpPr>
        <p:grpSpPr>
          <a:xfrm>
            <a:off x="9832771" y="3399298"/>
            <a:ext cx="1647767" cy="1204092"/>
            <a:chOff x="9308533" y="3249784"/>
            <a:chExt cx="1647767" cy="1204092"/>
          </a:xfrm>
        </p:grpSpPr>
        <p:pic>
          <p:nvPicPr>
            <p:cNvPr id="18" name="!! supply chain management" descr="icon">
              <a:extLst>
                <a:ext uri="{FF2B5EF4-FFF2-40B4-BE49-F238E27FC236}">
                  <a16:creationId xmlns:a16="http://schemas.microsoft.com/office/drawing/2014/main" id="{F3F25BB9-73E3-6D19-9DD0-1734566FD86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9951636" y="3249784"/>
              <a:ext cx="365413" cy="365411"/>
            </a:xfrm>
            <a:prstGeom prst="rect">
              <a:avLst/>
            </a:prstGeom>
          </p:spPr>
        </p:pic>
        <p:sp>
          <p:nvSpPr>
            <p:cNvPr id="19" name="Rectangle 1243">
              <a:extLst>
                <a:ext uri="{FF2B5EF4-FFF2-40B4-BE49-F238E27FC236}">
                  <a16:creationId xmlns:a16="http://schemas.microsoft.com/office/drawing/2014/main" id="{4EE624E5-C14E-4B66-A406-1F758E38821C}"/>
                </a:ext>
              </a:extLst>
            </p:cNvPr>
            <p:cNvSpPr/>
            <p:nvPr/>
          </p:nvSpPr>
          <p:spPr bwMode="auto">
            <a:xfrm>
              <a:off x="9308533" y="3899878"/>
              <a:ext cx="1647767" cy="5539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Dynamics 365 </a:t>
              </a:r>
            </a:p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Supply Chain Management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B7F92AC-3F58-255A-AB8F-1AB6C13E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4221" y="1702766"/>
            <a:ext cx="970298" cy="919933"/>
          </a:xfrm>
          <a:prstGeom prst="rect">
            <a:avLst/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4F26B5-3731-92A6-9FEC-EEADF2319743}"/>
              </a:ext>
            </a:extLst>
          </p:cNvPr>
          <p:cNvGrpSpPr/>
          <p:nvPr/>
        </p:nvGrpSpPr>
        <p:grpSpPr>
          <a:xfrm>
            <a:off x="773219" y="3347704"/>
            <a:ext cx="1099204" cy="1071020"/>
            <a:chOff x="593643" y="1578045"/>
            <a:chExt cx="1099204" cy="1071020"/>
          </a:xfrm>
        </p:grpSpPr>
        <p:sp>
          <p:nvSpPr>
            <p:cNvPr id="23" name="Rectangle 1243">
              <a:extLst>
                <a:ext uri="{FF2B5EF4-FFF2-40B4-BE49-F238E27FC236}">
                  <a16:creationId xmlns:a16="http://schemas.microsoft.com/office/drawing/2014/main" id="{4AF2B639-078E-A81D-B9AD-58CC45481448}"/>
                </a:ext>
              </a:extLst>
            </p:cNvPr>
            <p:cNvSpPr/>
            <p:nvPr/>
          </p:nvSpPr>
          <p:spPr bwMode="auto">
            <a:xfrm>
              <a:off x="593643" y="2279733"/>
              <a:ext cx="109920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ctr" defTabSz="8609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Business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Central</a:t>
              </a:r>
            </a:p>
          </p:txBody>
        </p:sp>
        <p:pic>
          <p:nvPicPr>
            <p:cNvPr id="24" name="Picture 23" descr="A blue and white circle with circles and dots&#10;&#10;Description automatically generated">
              <a:extLst>
                <a:ext uri="{FF2B5EF4-FFF2-40B4-BE49-F238E27FC236}">
                  <a16:creationId xmlns:a16="http://schemas.microsoft.com/office/drawing/2014/main" id="{EB4AAC26-2007-A91C-4922-E9E6647B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913" y="1578045"/>
              <a:ext cx="462952" cy="462952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109A71C0-70F1-1B46-6A63-1BE726F1AB0C}"/>
              </a:ext>
            </a:extLst>
          </p:cNvPr>
          <p:cNvSpPr/>
          <p:nvPr/>
        </p:nvSpPr>
        <p:spPr bwMode="auto">
          <a:xfrm>
            <a:off x="3269177" y="7157641"/>
            <a:ext cx="5715000" cy="5714998"/>
          </a:xfrm>
          <a:prstGeom prst="ellipse">
            <a:avLst/>
          </a:prstGeom>
          <a:gradFill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6" name="Picture 25" descr="A person in glasses and a grey sweater&#10;&#10;Description automatically generated">
            <a:extLst>
              <a:ext uri="{FF2B5EF4-FFF2-40B4-BE49-F238E27FC236}">
                <a16:creationId xmlns:a16="http://schemas.microsoft.com/office/drawing/2014/main" id="{D98DA430-FE0B-DFEF-7D85-B53785E8902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8"/>
          <a:stretch/>
        </p:blipFill>
        <p:spPr>
          <a:xfrm flipH="1">
            <a:off x="-2704995" y="5029776"/>
            <a:ext cx="5064019" cy="67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049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2.96296E-6 L -4.16667E-7 0.0493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11022E-16 L 8.33333E-7 0.04931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1.11022E-16 L 1.45833E-6 0.0493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5833E-6 4.07407E-6 L -3.95833E-6 0.0493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2.08333E-6 0.049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4.79167E-6 2.59259E-6 L 4.79167E-6 0.0493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4.07407E-6 L -2.08333E-7 0.04931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259990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8A9DAC35-9189-9B1B-44EE-7B44FF7C75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03" name="Rectangle 1102" descr="Dark Pattern: Plus dots">
              <a:extLst>
                <a:ext uri="{FF2B5EF4-FFF2-40B4-BE49-F238E27FC236}">
                  <a16:creationId xmlns:a16="http://schemas.microsoft.com/office/drawing/2014/main" id="{048D0860-95BB-4C56-5D51-013E4F21587D}"/>
                </a:ext>
              </a:extLst>
            </p:cNvPr>
            <p:cNvSpPr/>
            <p:nvPr/>
          </p:nvSpPr>
          <p:spPr bwMode="auto">
            <a:xfrm>
              <a:off x="0" y="0"/>
              <a:ext cx="12192000" cy="6842084"/>
            </a:xfrm>
            <a:prstGeom prst="rect">
              <a:avLst/>
            </a:prstGeom>
            <a:blipFill dpi="0" rotWithShape="1">
              <a:blip r:embed="rId3">
                <a:lum bright="-2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4" name="Rectangle: Rounded Corners 4" descr="Dark - small container">
              <a:extLst>
                <a:ext uri="{FF2B5EF4-FFF2-40B4-BE49-F238E27FC236}">
                  <a16:creationId xmlns:a16="http://schemas.microsoft.com/office/drawing/2014/main" id="{E270F040-78E7-6321-4ECB-9F05755D1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70000">
                  <a:schemeClr val="bg1"/>
                </a:gs>
                <a:gs pos="95000">
                  <a:schemeClr val="bg1">
                    <a:alpha val="77000"/>
                  </a:schemeClr>
                </a:gs>
                <a:gs pos="25000">
                  <a:schemeClr val="bg1"/>
                </a:gs>
                <a:gs pos="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4" name="Title 18">
            <a:extLst>
              <a:ext uri="{FF2B5EF4-FFF2-40B4-BE49-F238E27FC236}">
                <a16:creationId xmlns:a16="http://schemas.microsoft.com/office/drawing/2014/main" id="{5C645317-1F08-054D-BA3B-D87A6FC2996F}"/>
              </a:ext>
            </a:extLst>
          </p:cNvPr>
          <p:cNvSpPr txBox="1">
            <a:spLocks/>
          </p:cNvSpPr>
          <p:nvPr/>
        </p:nvSpPr>
        <p:spPr>
          <a:xfrm>
            <a:off x="586740" y="93617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00000">
                      <a:srgbClr val="49C5B1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Unmatched experiences built on the broad Microsoft ecosystem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0D28693C-A6D9-B230-2229-C9EEE619A5A6}"/>
              </a:ext>
            </a:extLst>
          </p:cNvPr>
          <p:cNvGrpSpPr/>
          <p:nvPr/>
        </p:nvGrpSpPr>
        <p:grpSpPr>
          <a:xfrm>
            <a:off x="4723486" y="1731901"/>
            <a:ext cx="2745030" cy="2745030"/>
            <a:chOff x="4723486" y="1731901"/>
            <a:chExt cx="2745030" cy="27450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1DF290-A0DE-66AF-2DB5-944573AF681E}"/>
                </a:ext>
              </a:extLst>
            </p:cNvPr>
            <p:cNvSpPr/>
            <p:nvPr/>
          </p:nvSpPr>
          <p:spPr bwMode="auto">
            <a:xfrm>
              <a:off x="4723486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2E20AF-0697-CC56-B8A2-D08C7A327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300" y="2290901"/>
              <a:ext cx="1635403" cy="1627030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1D6FDB0-48E8-C271-160E-9A7ED04B698E}"/>
              </a:ext>
            </a:extLst>
          </p:cNvPr>
          <p:cNvGrpSpPr/>
          <p:nvPr/>
        </p:nvGrpSpPr>
        <p:grpSpPr>
          <a:xfrm>
            <a:off x="8578299" y="1731901"/>
            <a:ext cx="2745030" cy="2745030"/>
            <a:chOff x="8578299" y="1731901"/>
            <a:chExt cx="2745030" cy="274503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30F265-3B45-3394-00AC-F797E3015EF8}"/>
                </a:ext>
              </a:extLst>
            </p:cNvPr>
            <p:cNvSpPr/>
            <p:nvPr/>
          </p:nvSpPr>
          <p:spPr bwMode="auto">
            <a:xfrm>
              <a:off x="8578299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6AB7B84-55C0-0C07-5FAE-A021FD670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0688" y="2104290"/>
              <a:ext cx="2000251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5AD30-0C8A-79D8-8641-EF7398C930B7}"/>
              </a:ext>
            </a:extLst>
          </p:cNvPr>
          <p:cNvSpPr txBox="1"/>
          <p:nvPr/>
        </p:nvSpPr>
        <p:spPr>
          <a:xfrm>
            <a:off x="586740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365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10B791-AA6D-C8B7-874F-0B05A7986735}"/>
              </a:ext>
            </a:extLst>
          </p:cNvPr>
          <p:cNvSpPr txBox="1"/>
          <p:nvPr/>
        </p:nvSpPr>
        <p:spPr>
          <a:xfrm>
            <a:off x="4441554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Central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0EBE2-645E-64D8-35A0-0592D8A7A37B}"/>
              </a:ext>
            </a:extLst>
          </p:cNvPr>
          <p:cNvSpPr txBox="1"/>
          <p:nvPr/>
        </p:nvSpPr>
        <p:spPr>
          <a:xfrm>
            <a:off x="8296367" y="4907036"/>
            <a:ext cx="33088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57E076D-36D1-5415-FFB3-467E32F91ED6}"/>
              </a:ext>
            </a:extLst>
          </p:cNvPr>
          <p:cNvGrpSpPr/>
          <p:nvPr/>
        </p:nvGrpSpPr>
        <p:grpSpPr>
          <a:xfrm>
            <a:off x="868671" y="1731901"/>
            <a:ext cx="2745030" cy="2745030"/>
            <a:chOff x="868671" y="1731901"/>
            <a:chExt cx="2745030" cy="274503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B7ABB5-4531-D6C8-8331-C68A2E1CB7BA}"/>
                </a:ext>
              </a:extLst>
            </p:cNvPr>
            <p:cNvSpPr/>
            <p:nvPr/>
          </p:nvSpPr>
          <p:spPr bwMode="auto">
            <a:xfrm>
              <a:off x="868671" y="1731901"/>
              <a:ext cx="2745030" cy="274503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2" descr="Microsoft 365 – Wikipedia">
              <a:extLst>
                <a:ext uri="{FF2B5EF4-FFF2-40B4-BE49-F238E27FC236}">
                  <a16:creationId xmlns:a16="http://schemas.microsoft.com/office/drawing/2014/main" id="{CD2D91C3-361F-B66E-601F-27C53DCE2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771" y="2226544"/>
              <a:ext cx="546830" cy="602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351825D-7AC9-0FF3-507B-E0F665FE06A8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7508" y="2734805"/>
              <a:ext cx="742016" cy="74201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CE2ECEE-18D4-81AD-A554-4BF891210060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65649" y="3211548"/>
              <a:ext cx="742015" cy="74201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ABD5A2EC-5FC6-A8A2-1D0A-3228F71C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320" y="2734805"/>
              <a:ext cx="742015" cy="742015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9B2715CB-F5F7-3436-8FA4-B36345F8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53841" y="3211548"/>
              <a:ext cx="742015" cy="742014"/>
            </a:xfrm>
            <a:prstGeom prst="rect">
              <a:avLst/>
            </a:prstGeom>
          </p:spPr>
        </p:pic>
        <p:pic>
          <p:nvPicPr>
            <p:cNvPr id="1025" name="Graphic 1024">
              <a:extLst>
                <a:ext uri="{FF2B5EF4-FFF2-40B4-BE49-F238E27FC236}">
                  <a16:creationId xmlns:a16="http://schemas.microsoft.com/office/drawing/2014/main" id="{8932D92E-5F31-ACDF-3D1D-4AA94CFB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75885" y="2734805"/>
              <a:ext cx="742015" cy="742014"/>
            </a:xfrm>
            <a:prstGeom prst="rect">
              <a:avLst/>
            </a:prstGeom>
          </p:spPr>
        </p:pic>
        <p:pic>
          <p:nvPicPr>
            <p:cNvPr id="1027" name="Graphic 1026">
              <a:extLst>
                <a:ext uri="{FF2B5EF4-FFF2-40B4-BE49-F238E27FC236}">
                  <a16:creationId xmlns:a16="http://schemas.microsoft.com/office/drawing/2014/main" id="{2E9DB3EB-4108-DA31-31E4-A98F67A1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2632" y="3696029"/>
              <a:ext cx="742011" cy="742012"/>
            </a:xfrm>
            <a:prstGeom prst="rect">
              <a:avLst/>
            </a:prstGeom>
          </p:spPr>
        </p:pic>
        <p:pic>
          <p:nvPicPr>
            <p:cNvPr id="1029" name="Graphic 1028">
              <a:extLst>
                <a:ext uri="{FF2B5EF4-FFF2-40B4-BE49-F238E27FC236}">
                  <a16:creationId xmlns:a16="http://schemas.microsoft.com/office/drawing/2014/main" id="{5402395F-04A9-2F03-DDFC-E97E152B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77457" y="3211548"/>
              <a:ext cx="742015" cy="742014"/>
            </a:xfrm>
            <a:prstGeom prst="rect">
              <a:avLst/>
            </a:prstGeom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3F73A742-070C-18DA-81EB-5750F966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46697" y="2734805"/>
              <a:ext cx="742016" cy="742015"/>
            </a:xfrm>
            <a:prstGeom prst="rect">
              <a:avLst/>
            </a:prstGeom>
          </p:spPr>
        </p:pic>
        <p:pic>
          <p:nvPicPr>
            <p:cNvPr id="1032" name="Picture 2" descr="Yammer - Wikipedia">
              <a:extLst>
                <a:ext uri="{FF2B5EF4-FFF2-40B4-BE49-F238E27FC236}">
                  <a16:creationId xmlns:a16="http://schemas.microsoft.com/office/drawing/2014/main" id="{316BD87D-8EE2-2155-EF4F-16DC7266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441" y="3875581"/>
              <a:ext cx="382907" cy="382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27452C-FE10-394C-160A-C7A5638E4AC1}"/>
              </a:ext>
            </a:extLst>
          </p:cNvPr>
          <p:cNvGrpSpPr/>
          <p:nvPr/>
        </p:nvGrpSpPr>
        <p:grpSpPr>
          <a:xfrm>
            <a:off x="3549468" y="4904626"/>
            <a:ext cx="1238250" cy="374152"/>
            <a:chOff x="3549468" y="4904626"/>
            <a:chExt cx="1238250" cy="374152"/>
          </a:xfrm>
        </p:grpSpPr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03552CD1-396E-2239-A159-1DA54C489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9468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85" name="!!4" descr="To symbol">
              <a:extLst>
                <a:ext uri="{FF2B5EF4-FFF2-40B4-BE49-F238E27FC236}">
                  <a16:creationId xmlns:a16="http://schemas.microsoft.com/office/drawing/2014/main" id="{DB86E55C-319F-7190-1C27-6C9B9FA4C2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50033" y="4941094"/>
              <a:ext cx="301218" cy="301216"/>
              <a:chOff x="7507170" y="3108533"/>
              <a:chExt cx="640935" cy="640935"/>
            </a:xfrm>
          </p:grpSpPr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636C1EE2-FB83-F46A-C197-9A71339E60B1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0" name="Arrow: Chevron 1089">
                <a:extLst>
                  <a:ext uri="{FF2B5EF4-FFF2-40B4-BE49-F238E27FC236}">
                    <a16:creationId xmlns:a16="http://schemas.microsoft.com/office/drawing/2014/main" id="{8B6FB47A-7D66-8D4B-493D-3393C0E66A96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86" name="!!4" descr="To symbol">
              <a:extLst>
                <a:ext uri="{FF2B5EF4-FFF2-40B4-BE49-F238E27FC236}">
                  <a16:creationId xmlns:a16="http://schemas.microsoft.com/office/drawing/2014/main" id="{1CEEB8DB-083F-D0DA-ED98-6F2D74EE1DDF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3585936" y="4941094"/>
              <a:ext cx="301216" cy="301216"/>
              <a:chOff x="7507180" y="3108535"/>
              <a:chExt cx="640936" cy="640935"/>
            </a:xfrm>
          </p:grpSpPr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725A034-40EF-CB5F-0D24-E0989935B756}"/>
                  </a:ext>
                </a:extLst>
              </p:cNvPr>
              <p:cNvSpPr/>
              <p:nvPr/>
            </p:nvSpPr>
            <p:spPr bwMode="auto">
              <a:xfrm>
                <a:off x="7507180" y="3108535"/>
                <a:ext cx="640936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88" name="Arrow: Chevron 1087">
                <a:extLst>
                  <a:ext uri="{FF2B5EF4-FFF2-40B4-BE49-F238E27FC236}">
                    <a16:creationId xmlns:a16="http://schemas.microsoft.com/office/drawing/2014/main" id="{68561282-2531-DB50-525A-A68BA0E4453E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3" cy="325551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0E8973-6681-4B83-C642-447B591252BE}"/>
              </a:ext>
            </a:extLst>
          </p:cNvPr>
          <p:cNvGrpSpPr/>
          <p:nvPr/>
        </p:nvGrpSpPr>
        <p:grpSpPr>
          <a:xfrm>
            <a:off x="7404282" y="4904626"/>
            <a:ext cx="1238250" cy="374152"/>
            <a:chOff x="7404282" y="4904626"/>
            <a:chExt cx="1238250" cy="374152"/>
          </a:xfrm>
        </p:grpSpPr>
        <p:sp>
          <p:nvSpPr>
            <p:cNvPr id="1092" name="Rectangle: Rounded Corners 1091">
              <a:extLst>
                <a:ext uri="{FF2B5EF4-FFF2-40B4-BE49-F238E27FC236}">
                  <a16:creationId xmlns:a16="http://schemas.microsoft.com/office/drawing/2014/main" id="{DA07A9D0-700C-6ECF-ACF4-69A0C1D56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04282" y="4904626"/>
              <a:ext cx="1238250" cy="3741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093" name="!!4" descr="To symbol">
              <a:extLst>
                <a:ext uri="{FF2B5EF4-FFF2-40B4-BE49-F238E27FC236}">
                  <a16:creationId xmlns:a16="http://schemas.microsoft.com/office/drawing/2014/main" id="{AA50E0EF-0CE4-6D7C-EA47-D00466F9759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04847" y="4941094"/>
              <a:ext cx="301218" cy="301216"/>
              <a:chOff x="7507170" y="3108533"/>
              <a:chExt cx="640935" cy="640935"/>
            </a:xfrm>
          </p:grpSpPr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1C849DBF-5DD1-3552-FBD0-D79838C3FA9E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8" name="Arrow: Chevron 1097">
                <a:extLst>
                  <a:ext uri="{FF2B5EF4-FFF2-40B4-BE49-F238E27FC236}">
                    <a16:creationId xmlns:a16="http://schemas.microsoft.com/office/drawing/2014/main" id="{C17D137B-4DBC-1385-E7E3-97FFA1C65B61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094" name="!!4" descr="To symbol">
              <a:extLst>
                <a:ext uri="{FF2B5EF4-FFF2-40B4-BE49-F238E27FC236}">
                  <a16:creationId xmlns:a16="http://schemas.microsoft.com/office/drawing/2014/main" id="{B539CC75-6617-6DB1-DF18-C5043659A695}"/>
                </a:ext>
              </a:extLst>
            </p:cNvPr>
            <p:cNvGrpSpPr>
              <a:grpSpLocks/>
            </p:cNvGrpSpPr>
            <p:nvPr/>
          </p:nvGrpSpPr>
          <p:grpSpPr>
            <a:xfrm flipH="1">
              <a:off x="7440750" y="4941094"/>
              <a:ext cx="301216" cy="301216"/>
              <a:chOff x="7507170" y="3108533"/>
              <a:chExt cx="640935" cy="64093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81BB1430-7825-DC84-94FD-2620A3D4ABE0}"/>
                  </a:ext>
                </a:extLst>
              </p:cNvPr>
              <p:cNvSpPr/>
              <p:nvPr/>
            </p:nvSpPr>
            <p:spPr bwMode="auto">
              <a:xfrm>
                <a:off x="7507170" y="3108533"/>
                <a:ext cx="640935" cy="640935"/>
              </a:xfrm>
              <a:prstGeom prst="ellipse">
                <a:avLst/>
              </a:prstGeom>
              <a:gradFill>
                <a:gsLst>
                  <a:gs pos="100000">
                    <a:schemeClr val="accent5"/>
                  </a:gs>
                  <a:gs pos="63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96" name="Arrow: Chevron 1095">
                <a:extLst>
                  <a:ext uri="{FF2B5EF4-FFF2-40B4-BE49-F238E27FC236}">
                    <a16:creationId xmlns:a16="http://schemas.microsoft.com/office/drawing/2014/main" id="{418EF20F-E422-7845-2CFC-7B755B5BD6E0}"/>
                  </a:ext>
                </a:extLst>
              </p:cNvPr>
              <p:cNvSpPr/>
              <p:nvPr/>
            </p:nvSpPr>
            <p:spPr bwMode="auto">
              <a:xfrm>
                <a:off x="7706641" y="3266226"/>
                <a:ext cx="273742" cy="325550"/>
              </a:xfrm>
              <a:prstGeom prst="chevron">
                <a:avLst>
                  <a:gd name="adj" fmla="val 4894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EE050E8-12E9-0B07-E1B1-A0B716DBE041}"/>
              </a:ext>
            </a:extLst>
          </p:cNvPr>
          <p:cNvSpPr/>
          <p:nvPr/>
        </p:nvSpPr>
        <p:spPr bwMode="auto">
          <a:xfrm>
            <a:off x="0" y="5689600"/>
            <a:ext cx="12192000" cy="800215"/>
          </a:xfrm>
          <a:prstGeom prst="rect">
            <a:avLst/>
          </a:prstGeom>
          <a:gradFill flip="none" rotWithShape="1">
            <a:gsLst>
              <a:gs pos="28000">
                <a:schemeClr val="accent3"/>
              </a:gs>
              <a:gs pos="68000">
                <a:schemeClr val="accent1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61" name="Title 1">
            <a:extLst>
              <a:ext uri="{FF2B5EF4-FFF2-40B4-BE49-F238E27FC236}">
                <a16:creationId xmlns:a16="http://schemas.microsoft.com/office/drawing/2014/main" id="{37716C4D-FE4B-3681-BDE0-1845CE24745F}"/>
              </a:ext>
            </a:extLst>
          </p:cNvPr>
          <p:cNvSpPr txBox="1">
            <a:spLocks/>
          </p:cNvSpPr>
          <p:nvPr/>
        </p:nvSpPr>
        <p:spPr>
          <a:xfrm>
            <a:off x="588263" y="58742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Dynamics 365 Copilot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149FCB8-02AE-2EA5-BEB0-04399507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pPr algn="ctr"/>
            <a:r>
              <a:rPr lang="en-US" sz="2800"/>
              <a:t>Business Central differentiation: AI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15982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0544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59259E-6 L 0 -0.0544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7.40741E-7 L 3.95833E-6 -0.0544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2.59259E-6 L 6.25E-7 -0.0544 " pathEditMode="relative" rAng="0" ptsTypes="AA">
                                      <p:cBhvr>
                                        <p:cTn id="50" dur="600" spd="-10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6.25E-7 -0.05439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21" grpId="1"/>
      <p:bldP spid="22" grpId="0"/>
      <p:bldP spid="22" grpId="1"/>
      <p:bldP spid="23" grpId="0"/>
      <p:bldP spid="23" grpId="1"/>
      <p:bldP spid="1061" grpId="0"/>
      <p:bldP spid="1061" grpId="1"/>
      <p:bldP spid="25" grpId="0"/>
      <p:bldP spid="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A0142-1890-AF9D-ABD8-1B7DD379A55A}"/>
              </a:ext>
            </a:extLst>
          </p:cNvPr>
          <p:cNvGrpSpPr/>
          <p:nvPr/>
        </p:nvGrpSpPr>
        <p:grpSpPr>
          <a:xfrm>
            <a:off x="449241" y="1150332"/>
            <a:ext cx="11293518" cy="4722998"/>
            <a:chOff x="658023" y="1731901"/>
            <a:chExt cx="8512252" cy="35598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3F570B-E416-8C31-06F3-3827FF3592C3}"/>
                </a:ext>
              </a:extLst>
            </p:cNvPr>
            <p:cNvGrpSpPr/>
            <p:nvPr/>
          </p:nvGrpSpPr>
          <p:grpSpPr>
            <a:xfrm>
              <a:off x="4209955" y="2837396"/>
              <a:ext cx="1238250" cy="374152"/>
              <a:chOff x="3549468" y="4904626"/>
              <a:chExt cx="1238250" cy="37415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677C228-FB04-ACD9-D13B-16E4B35207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49468" y="4904626"/>
                <a:ext cx="1238250" cy="3741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9" name="!!4" descr="To symbol">
                <a:extLst>
                  <a:ext uri="{FF2B5EF4-FFF2-40B4-BE49-F238E27FC236}">
                    <a16:creationId xmlns:a16="http://schemas.microsoft.com/office/drawing/2014/main" id="{1D14B8F2-1301-1B3B-887C-2D4AB02E22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450033" y="4941094"/>
                <a:ext cx="301218" cy="301216"/>
                <a:chOff x="7507170" y="3108533"/>
                <a:chExt cx="640935" cy="64093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B8A5049-C5C1-989A-439B-E868C310D6A5}"/>
                    </a:ext>
                  </a:extLst>
                </p:cNvPr>
                <p:cNvSpPr/>
                <p:nvPr/>
              </p:nvSpPr>
              <p:spPr bwMode="auto">
                <a:xfrm>
                  <a:off x="7507170" y="3108533"/>
                  <a:ext cx="640935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CADAE015-CFF7-0A95-877A-BDF5FCF0E2E6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2" cy="325550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" name="!!4" descr="To symbol">
                <a:extLst>
                  <a:ext uri="{FF2B5EF4-FFF2-40B4-BE49-F238E27FC236}">
                    <a16:creationId xmlns:a16="http://schemas.microsoft.com/office/drawing/2014/main" id="{7761C688-8E27-D546-4407-889DC8C3ED4F}"/>
                  </a:ext>
                </a:extLst>
              </p:cNvPr>
              <p:cNvGrpSpPr>
                <a:grpSpLocks/>
              </p:cNvGrpSpPr>
              <p:nvPr/>
            </p:nvGrpSpPr>
            <p:grpSpPr>
              <a:xfrm flipH="1">
                <a:off x="3585936" y="4941094"/>
                <a:ext cx="301216" cy="301216"/>
                <a:chOff x="7507180" y="3108535"/>
                <a:chExt cx="640936" cy="64093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2F2D82-544F-73A7-29AD-86B74DC78D09}"/>
                    </a:ext>
                  </a:extLst>
                </p:cNvPr>
                <p:cNvSpPr/>
                <p:nvPr/>
              </p:nvSpPr>
              <p:spPr bwMode="auto">
                <a:xfrm>
                  <a:off x="7507180" y="3108535"/>
                  <a:ext cx="640936" cy="640935"/>
                </a:xfrm>
                <a:prstGeom prst="ellipse">
                  <a:avLst/>
                </a:prstGeom>
                <a:gradFill>
                  <a:gsLst>
                    <a:gs pos="100000">
                      <a:schemeClr val="accent5"/>
                    </a:gs>
                    <a:gs pos="63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2" name="Arrow: Chevron 21">
                  <a:extLst>
                    <a:ext uri="{FF2B5EF4-FFF2-40B4-BE49-F238E27FC236}">
                      <a16:creationId xmlns:a16="http://schemas.microsoft.com/office/drawing/2014/main" id="{3DDFFF11-9A16-B82D-EE9A-9F586D00000C}"/>
                    </a:ext>
                  </a:extLst>
                </p:cNvPr>
                <p:cNvSpPr/>
                <p:nvPr/>
              </p:nvSpPr>
              <p:spPr bwMode="auto">
                <a:xfrm>
                  <a:off x="7706641" y="3266226"/>
                  <a:ext cx="273743" cy="325551"/>
                </a:xfrm>
                <a:prstGeom prst="chevron">
                  <a:avLst>
                    <a:gd name="adj" fmla="val 48947"/>
                  </a:avLst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3ED00-1AC6-C88C-06F6-F7DE048CD462}"/>
                </a:ext>
              </a:extLst>
            </p:cNvPr>
            <p:cNvGrpSpPr/>
            <p:nvPr/>
          </p:nvGrpSpPr>
          <p:grpSpPr>
            <a:xfrm>
              <a:off x="658023" y="1731901"/>
              <a:ext cx="3308893" cy="3558266"/>
              <a:chOff x="658023" y="1731901"/>
              <a:chExt cx="3308893" cy="355826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80ADFB7-EA43-DA85-A2D2-43A18B35A3E3}"/>
                  </a:ext>
                </a:extLst>
              </p:cNvPr>
              <p:cNvGrpSpPr/>
              <p:nvPr/>
            </p:nvGrpSpPr>
            <p:grpSpPr>
              <a:xfrm>
                <a:off x="868671" y="1731901"/>
                <a:ext cx="2745030" cy="2745030"/>
                <a:chOff x="868671" y="1731901"/>
                <a:chExt cx="2745030" cy="2745030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F450BA55-D305-3013-D002-86AB9A003719}"/>
                    </a:ext>
                  </a:extLst>
                </p:cNvPr>
                <p:cNvSpPr/>
                <p:nvPr/>
              </p:nvSpPr>
              <p:spPr bwMode="auto">
                <a:xfrm>
                  <a:off x="868671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7" name="Picture 2" descr="Microsoft 365 – Wikipedia">
                  <a:extLst>
                    <a:ext uri="{FF2B5EF4-FFF2-40B4-BE49-F238E27FC236}">
                      <a16:creationId xmlns:a16="http://schemas.microsoft.com/office/drawing/2014/main" id="{2569C24A-55B6-FF33-CCCD-4B18F21A48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7771" y="2226544"/>
                  <a:ext cx="546830" cy="6022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84DFA2B5-7822-D310-4B68-DBB6741FCE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7508" y="2734805"/>
                  <a:ext cx="742016" cy="742015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765FE4C6-6281-C4E2-0F10-E6D57795A1C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5649" y="3211548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56936C40-9F12-F2B9-8702-09BF4D3F0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320" y="2734805"/>
                  <a:ext cx="742015" cy="742015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1ACAA33B-17FF-272B-F56E-93499BD2B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53841" y="3394010"/>
                  <a:ext cx="742015" cy="377089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802F774B-4FAF-8B43-D5A7-0028E2898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5885" y="2734805"/>
                  <a:ext cx="742015" cy="742014"/>
                </a:xfrm>
                <a:prstGeom prst="rect">
                  <a:avLst/>
                </a:prstGeom>
              </p:spPr>
            </p:pic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D3A0499F-B57B-F2ED-864C-326C79638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177457" y="3211548"/>
                  <a:ext cx="742014" cy="742014"/>
                </a:xfrm>
                <a:prstGeom prst="rect">
                  <a:avLst/>
                </a:prstGeom>
              </p:spPr>
            </p:pic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1F5BCD63-01E8-CE0B-0E2E-2C2369983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697" y="2734805"/>
                  <a:ext cx="742016" cy="742015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E3685-BA77-9576-4AAE-3971EF6CE2A1}"/>
                  </a:ext>
                </a:extLst>
              </p:cNvPr>
              <p:cNvSpPr txBox="1"/>
              <p:nvPr/>
            </p:nvSpPr>
            <p:spPr>
              <a:xfrm>
                <a:off x="658023" y="4920835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Microsoft 365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529887-48A4-37B2-F3A7-2FCE0194F8CD}"/>
                </a:ext>
              </a:extLst>
            </p:cNvPr>
            <p:cNvGrpSpPr/>
            <p:nvPr/>
          </p:nvGrpSpPr>
          <p:grpSpPr>
            <a:xfrm>
              <a:off x="5861382" y="1731901"/>
              <a:ext cx="3308893" cy="3559860"/>
              <a:chOff x="5861382" y="1731901"/>
              <a:chExt cx="3308893" cy="355986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E8C06F7-61D6-CB2C-EE75-787DC5CC9354}"/>
                  </a:ext>
                </a:extLst>
              </p:cNvPr>
              <p:cNvGrpSpPr/>
              <p:nvPr/>
            </p:nvGrpSpPr>
            <p:grpSpPr>
              <a:xfrm>
                <a:off x="6143314" y="1731901"/>
                <a:ext cx="2745030" cy="2745030"/>
                <a:chOff x="4723486" y="1731901"/>
                <a:chExt cx="2745030" cy="274503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8A4430EA-8C76-B01A-D72D-B937A0BA32DD}"/>
                    </a:ext>
                  </a:extLst>
                </p:cNvPr>
                <p:cNvSpPr/>
                <p:nvPr/>
              </p:nvSpPr>
              <p:spPr bwMode="auto">
                <a:xfrm>
                  <a:off x="4723486" y="1731901"/>
                  <a:ext cx="2745030" cy="2745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635000" sx="102000" sy="102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67FC8FF5-5C00-6EEA-F175-26214463D7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300" y="2290901"/>
                  <a:ext cx="1635403" cy="162703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D6123D-61BE-DC38-9A3E-30CF294498D0}"/>
                  </a:ext>
                </a:extLst>
              </p:cNvPr>
              <p:cNvSpPr txBox="1"/>
              <p:nvPr/>
            </p:nvSpPr>
            <p:spPr>
              <a:xfrm>
                <a:off x="5861382" y="4922429"/>
                <a:ext cx="330889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Business Central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75981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682FBDB-35B8-2A55-C6D2-250B3FDCD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19" y="2294237"/>
            <a:ext cx="1766543" cy="175749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F9A3599-18BC-4E42-FD3A-944A9EFD7C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120" y="5317432"/>
            <a:ext cx="1120956" cy="112095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4D55A-400D-2446-6D17-D0DC6BD3D522}"/>
              </a:ext>
            </a:extLst>
          </p:cNvPr>
          <p:cNvCxnSpPr>
            <a:cxnSpLocks/>
          </p:cNvCxnSpPr>
          <p:nvPr/>
        </p:nvCxnSpPr>
        <p:spPr>
          <a:xfrm>
            <a:off x="6855076" y="4109013"/>
            <a:ext cx="632452" cy="139386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CFA20299-18B7-77A8-E7A6-F7543C3C6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371" y="5594219"/>
            <a:ext cx="1115849" cy="56738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1B262-C10E-11F7-7A90-F8C33EABFE1F}"/>
              </a:ext>
            </a:extLst>
          </p:cNvPr>
          <p:cNvCxnSpPr>
            <a:cxnSpLocks/>
          </p:cNvCxnSpPr>
          <p:nvPr/>
        </p:nvCxnSpPr>
        <p:spPr>
          <a:xfrm>
            <a:off x="6294598" y="4190035"/>
            <a:ext cx="0" cy="133313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9F4445-D8A3-18D7-E502-21097363B82C}"/>
              </a:ext>
            </a:extLst>
          </p:cNvPr>
          <p:cNvCxnSpPr>
            <a:cxnSpLocks/>
          </p:cNvCxnSpPr>
          <p:nvPr/>
        </p:nvCxnSpPr>
        <p:spPr>
          <a:xfrm flipH="1">
            <a:off x="3495554" y="3172985"/>
            <a:ext cx="180565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F0388852-01C9-68E5-9F37-4019E1DDF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6622" y="2592212"/>
            <a:ext cx="1161548" cy="1161547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DCB66-BDDA-3FDA-5498-0AEF8F8495F9}"/>
              </a:ext>
            </a:extLst>
          </p:cNvPr>
          <p:cNvCxnSpPr>
            <a:cxnSpLocks/>
          </p:cNvCxnSpPr>
          <p:nvPr/>
        </p:nvCxnSpPr>
        <p:spPr>
          <a:xfrm>
            <a:off x="3495554" y="2245489"/>
            <a:ext cx="1859666" cy="447554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>
            <a:extLst>
              <a:ext uri="{FF2B5EF4-FFF2-40B4-BE49-F238E27FC236}">
                <a16:creationId xmlns:a16="http://schemas.microsoft.com/office/drawing/2014/main" id="{06641520-2F8B-19BD-1E20-8F793E9E8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50404" y="1629584"/>
            <a:ext cx="1161547" cy="1161547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CF87339-847A-EE10-7878-01D2B5911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416586" y="5198848"/>
            <a:ext cx="1317534" cy="1317534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F5B723-E65E-CA7C-1AEA-B11ACBEF8A46}"/>
              </a:ext>
            </a:extLst>
          </p:cNvPr>
          <p:cNvCxnSpPr>
            <a:cxnSpLocks/>
          </p:cNvCxnSpPr>
          <p:nvPr/>
        </p:nvCxnSpPr>
        <p:spPr>
          <a:xfrm flipH="1">
            <a:off x="5200891" y="4190035"/>
            <a:ext cx="555504" cy="1365813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FB8C9DD2-E580-9B77-F33E-8FE2EF5965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262841" y="3652927"/>
            <a:ext cx="1161547" cy="1161547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B09370-A0B4-C1A1-DC3A-1FAE8815E5DD}"/>
              </a:ext>
            </a:extLst>
          </p:cNvPr>
          <p:cNvCxnSpPr>
            <a:cxnSpLocks/>
          </p:cNvCxnSpPr>
          <p:nvPr/>
        </p:nvCxnSpPr>
        <p:spPr>
          <a:xfrm flipH="1">
            <a:off x="3424388" y="3685015"/>
            <a:ext cx="1876817" cy="50502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phic 76">
            <a:extLst>
              <a:ext uri="{FF2B5EF4-FFF2-40B4-BE49-F238E27FC236}">
                <a16:creationId xmlns:a16="http://schemas.microsoft.com/office/drawing/2014/main" id="{812ED524-0968-0946-1303-ECEB2E9726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2967204" y="4846562"/>
            <a:ext cx="1161547" cy="116154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E8F8F1-1FFE-3E9D-BB24-C72D9E0D4392}"/>
              </a:ext>
            </a:extLst>
          </p:cNvPr>
          <p:cNvCxnSpPr>
            <a:cxnSpLocks/>
          </p:cNvCxnSpPr>
          <p:nvPr/>
        </p:nvCxnSpPr>
        <p:spPr>
          <a:xfrm flipH="1">
            <a:off x="3984865" y="3981190"/>
            <a:ext cx="1498887" cy="1087595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525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Envision 16:9 Template Light">
  <a:themeElements>
    <a:clrScheme name="Custom 139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2A446F"/>
      </a:accent2>
      <a:accent3>
        <a:srgbClr val="C03BC4"/>
      </a:accent3>
      <a:accent4>
        <a:srgbClr val="8C8279"/>
      </a:accent4>
      <a:accent5>
        <a:srgbClr val="49C5B1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Envision_2023_16-9_Event-template.potx" id="{1042EA66-587C-4EDD-B9AE-CE87FCB3EAC7}" vid="{483CAE15-BED0-484D-850E-1CB206BF0F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193</Words>
  <Application>Microsoft Office PowerPoint</Application>
  <PresentationFormat>Widescreen</PresentationFormat>
  <Paragraphs>31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Consolas</vt:lpstr>
      <vt:lpstr>Segoe UI</vt:lpstr>
      <vt:lpstr>Segoe UI Semibold</vt:lpstr>
      <vt:lpstr>Wingdings</vt:lpstr>
      <vt:lpstr>Office Theme</vt:lpstr>
      <vt:lpstr>Microsoft Envision 16:9 Template Light</vt:lpstr>
      <vt:lpstr>PowerPoint Presentation</vt:lpstr>
      <vt:lpstr>A complete, unified suite of leading CRM and ERP applications</vt:lpstr>
      <vt:lpstr>Business Central differentiation: AI and Collaboration</vt:lpstr>
      <vt:lpstr>Business Central differentiation: AI and Collaboration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Kennie Pontoppidan</dc:creator>
  <cp:lastModifiedBy>Kennie Pontoppidan</cp:lastModifiedBy>
  <cp:revision>3</cp:revision>
  <dcterms:created xsi:type="dcterms:W3CDTF">2024-02-11T05:15:56Z</dcterms:created>
  <dcterms:modified xsi:type="dcterms:W3CDTF">2024-02-11T09:03:47Z</dcterms:modified>
</cp:coreProperties>
</file>